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9"/>
  </p:notesMasterIdLst>
  <p:sldIdLst>
    <p:sldId id="256" r:id="rId3"/>
    <p:sldId id="262" r:id="rId4"/>
    <p:sldId id="268" r:id="rId5"/>
    <p:sldId id="265" r:id="rId6"/>
    <p:sldId id="269" r:id="rId7"/>
    <p:sldId id="2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歡迎使用" id="{E75E278A-FF0E-49A4-B170-79828D63BBAD}">
          <p14:sldIdLst>
            <p14:sldId id="256"/>
          </p14:sldIdLst>
        </p14:section>
        <p14:section name="設計、加深他人印象、共同合作" id="{B9B51309-D148-4332-87C2-07BE32FBCA3B}">
          <p14:sldIdLst>
            <p14:sldId id="262"/>
            <p14:sldId id="268"/>
            <p14:sldId id="265"/>
            <p14:sldId id="269"/>
            <p14:sldId id="270"/>
          </p14:sldIdLst>
        </p14:section>
        <p14:section name="深入瞭解" id="{2CC34DB2-6590-42C0-AD4B-A04C6060184E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D462F"/>
    <a:srgbClr val="D2B4A6"/>
    <a:srgbClr val="734F29"/>
    <a:srgbClr val="D24726"/>
    <a:srgbClr val="AEB785"/>
    <a:srgbClr val="EFD5A2"/>
    <a:srgbClr val="3B3026"/>
    <a:srgbClr val="ECE1CA"/>
    <a:srgbClr val="795531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280" autoAdjust="0"/>
  </p:normalViewPr>
  <p:slideViewPr>
    <p:cSldViewPr snapToGrid="0">
      <p:cViewPr varScale="1">
        <p:scale>
          <a:sx n="115" d="100"/>
          <a:sy n="115" d="100"/>
        </p:scale>
        <p:origin x="-28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TW" sz="1200"/>
            </a:lvl1pPr>
          </a:lstStyle>
          <a:p>
            <a:fld id="{EC13577B-6902-467D-A26C-08A0DD5E4E03}" type="datetimeFigureOut">
              <a:rPr/>
              <a:pPr/>
              <a:t>2014/2/19</a:t>
            </a:fld>
            <a:endParaRPr lang="zh-TW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/>
              <a:t>按一下以編輯母片文字樣式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TW" sz="1200"/>
            </a:lvl1pPr>
          </a:lstStyle>
          <a:p>
            <a:fld id="{DF61EA0F-A667-4B49-8422-0062BC55E249}" type="slidenum">
              <a:rPr/>
              <a:pPr/>
              <a:t>‹#›</a:t>
            </a:fld>
            <a:endParaRPr lang="zh-TW"/>
          </a:p>
        </p:txBody>
      </p:sp>
    </p:spTree>
    <p:extLst>
      <p:ext uri="{BB962C8B-B14F-4D97-AF65-F5344CB8AC3E}">
        <p14:creationId xmlns=""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zh-TW" smtClean="0"/>
              <a:pPr/>
              <a:t>1</a:t>
            </a:fld>
            <a:endParaRPr lang="zh-TW"/>
          </a:p>
        </p:txBody>
      </p:sp>
    </p:spTree>
    <p:extLst>
      <p:ext uri="{BB962C8B-B14F-4D97-AF65-F5344CB8AC3E}">
        <p14:creationId xmlns="" xmlns:p14="http://schemas.microsoft.com/office/powerpoint/2010/main" val="101176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sz="1800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 latinLnBrk="0">
              <a:defRPr lang="zh-TW" sz="5400">
                <a:solidFill>
                  <a:schemeClr val="bg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 latinLnBrk="0">
              <a:lnSpc>
                <a:spcPct val="150000"/>
              </a:lnSpc>
              <a:spcBef>
                <a:spcPts val="600"/>
              </a:spcBef>
              <a:buNone/>
              <a:defRPr lang="zh-TW" sz="2800">
                <a:solidFill>
                  <a:srgbClr val="D24726"/>
                </a:solidFill>
                <a:latin typeface="+mj-lt"/>
              </a:defRPr>
            </a:lvl1pPr>
            <a:lvl2pPr marL="457200" indent="0" algn="ctr" latinLnBrk="0">
              <a:buNone/>
              <a:defRPr lang="zh-TW" sz="2000"/>
            </a:lvl2pPr>
            <a:lvl3pPr marL="914400" indent="0" algn="ctr" latinLnBrk="0">
              <a:buNone/>
              <a:defRPr lang="zh-TW" sz="1800"/>
            </a:lvl3pPr>
            <a:lvl4pPr marL="1371600" indent="0" algn="ctr" latinLnBrk="0">
              <a:buNone/>
              <a:defRPr lang="zh-TW" sz="1600"/>
            </a:lvl4pPr>
            <a:lvl5pPr marL="1828800" indent="0" algn="ctr" latinLnBrk="0">
              <a:buNone/>
              <a:defRPr lang="zh-TW" sz="1600"/>
            </a:lvl5pPr>
            <a:lvl6pPr marL="2286000" indent="0" algn="ctr" latinLnBrk="0">
              <a:buNone/>
              <a:defRPr lang="zh-TW" sz="1600"/>
            </a:lvl6pPr>
            <a:lvl7pPr marL="2743200" indent="0" algn="ctr" latinLnBrk="0">
              <a:buNone/>
              <a:defRPr lang="zh-TW" sz="1600"/>
            </a:lvl7pPr>
            <a:lvl8pPr marL="3200400" indent="0" algn="ctr" latinLnBrk="0">
              <a:buNone/>
              <a:defRPr lang="zh-TW" sz="1600"/>
            </a:lvl8pPr>
            <a:lvl9pPr marL="3657600" indent="0" algn="ctr" latinLnBrk="0">
              <a:buNone/>
              <a:defRPr lang="zh-TW"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/>
              <a:pPr/>
              <a:t>2014/2/19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/>
              <a:pPr/>
              <a:t>‹#›</a:t>
            </a:fld>
            <a:endParaRPr lang="zh-TW"/>
          </a:p>
        </p:txBody>
      </p:sp>
      <p:sp>
        <p:nvSpPr>
          <p:cNvPr id="8" name="矩形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sz="1800"/>
          </a:p>
        </p:txBody>
      </p:sp>
    </p:spTree>
    <p:extLst>
      <p:ext uri="{BB962C8B-B14F-4D97-AF65-F5344CB8AC3E}">
        <p14:creationId xmlns=""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sz="180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 latinLnBrk="0">
              <a:defRPr lang="zh-TW" sz="3600">
                <a:solidFill>
                  <a:schemeClr val="bg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 latinLnBrk="0">
              <a:lnSpc>
                <a:spcPct val="150000"/>
              </a:lnSpc>
              <a:spcAft>
                <a:spcPts val="1200"/>
              </a:spcAft>
              <a:buNone/>
              <a:defRPr lang="zh-TW" sz="16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lnSpc>
                <a:spcPct val="150000"/>
              </a:lnSpc>
              <a:spcAft>
                <a:spcPts val="1200"/>
              </a:spcAft>
              <a:defRPr lang="zh-TW" sz="140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lnSpc>
                <a:spcPct val="150000"/>
              </a:lnSpc>
              <a:spcAft>
                <a:spcPts val="1200"/>
              </a:spcAft>
              <a:defRPr lang="zh-TW" sz="12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lnSpc>
                <a:spcPct val="150000"/>
              </a:lnSpc>
              <a:spcAft>
                <a:spcPts val="1200"/>
              </a:spcAft>
              <a:defRPr lang="zh-TW" sz="1100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lnSpc>
                <a:spcPct val="150000"/>
              </a:lnSpc>
              <a:spcAft>
                <a:spcPts val="1200"/>
              </a:spcAft>
              <a:defRPr lang="zh-TW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/>
              <a:pPr/>
              <a:t>2014/2/19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/>
              <a:pPr/>
              <a:t>‹#›</a:t>
            </a:fld>
            <a:endParaRPr lang="zh-TW"/>
          </a:p>
        </p:txBody>
      </p:sp>
      <p:sp>
        <p:nvSpPr>
          <p:cNvPr id="8" name="矩形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sz="1800"/>
          </a:p>
        </p:txBody>
      </p:sp>
    </p:spTree>
    <p:extLst>
      <p:ext uri="{BB962C8B-B14F-4D97-AF65-F5344CB8AC3E}">
        <p14:creationId xmlns=""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sz="180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 latinLnBrk="0">
              <a:defRPr lang="zh-TW" sz="4800">
                <a:solidFill>
                  <a:srgbClr val="D24726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 latinLnBrk="0">
              <a:lnSpc>
                <a:spcPct val="150000"/>
              </a:lnSpc>
              <a:buNone/>
              <a:defRPr lang="zh-TW" sz="2800">
                <a:solidFill>
                  <a:schemeClr val="bg1"/>
                </a:solidFill>
                <a:latin typeface="+mj-lt"/>
              </a:defRPr>
            </a:lvl1pPr>
            <a:lvl2pPr marL="457200" indent="0" latinLnBrk="0">
              <a:buNone/>
              <a:defRPr lang="zh-TW" sz="2000"/>
            </a:lvl2pPr>
            <a:lvl3pPr marL="914400" indent="0" latinLnBrk="0">
              <a:buNone/>
              <a:defRPr lang="zh-TW" sz="1800"/>
            </a:lvl3pPr>
            <a:lvl4pPr marL="1371600" indent="0" latinLnBrk="0">
              <a:buNone/>
              <a:defRPr lang="zh-TW" sz="1600"/>
            </a:lvl4pPr>
            <a:lvl5pPr marL="1828800" indent="0" latinLnBrk="0">
              <a:buNone/>
              <a:defRPr lang="zh-TW" sz="1600"/>
            </a:lvl5pPr>
            <a:lvl6pPr marL="2286000" indent="0" latinLnBrk="0">
              <a:buNone/>
              <a:defRPr lang="zh-TW" sz="1600"/>
            </a:lvl6pPr>
            <a:lvl7pPr marL="2743200" indent="0" latinLnBrk="0">
              <a:buNone/>
              <a:defRPr lang="zh-TW" sz="1600"/>
            </a:lvl7pPr>
            <a:lvl8pPr marL="3200400" indent="0" latinLnBrk="0">
              <a:buNone/>
              <a:defRPr lang="zh-TW" sz="1600"/>
            </a:lvl8pPr>
            <a:lvl9pPr marL="3657600" indent="0" latinLnBrk="0">
              <a:buNone/>
              <a:defRPr lang="zh-TW"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/>
              <a:pPr/>
              <a:t>2014/2/19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/>
              <a:pPr/>
              <a:t>‹#›</a:t>
            </a:fld>
            <a:endParaRPr lang="zh-TW"/>
          </a:p>
        </p:txBody>
      </p:sp>
      <p:sp>
        <p:nvSpPr>
          <p:cNvPr id="8" name="矩形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sz="1800"/>
          </a:p>
        </p:txBody>
      </p:sp>
    </p:spTree>
    <p:extLst>
      <p:ext uri="{BB962C8B-B14F-4D97-AF65-F5344CB8AC3E}">
        <p14:creationId xmlns=""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sz="180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 latinLnBrk="0">
              <a:defRPr lang="zh-TW" sz="3600">
                <a:solidFill>
                  <a:schemeClr val="bg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lang="zh-TW" sz="16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lang="zh-TW" sz="140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lang="zh-TW" sz="12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lang="zh-TW" sz="1100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lang="zh-TW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按一下以編輯母片文字樣式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第二層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第三層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第四層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lang="zh-TW" sz="16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lang="zh-TW" sz="140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lang="zh-TW" sz="12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lang="zh-TW" sz="1100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lang="zh-TW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按一下以編輯母片文字樣式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第二層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第三層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第四層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/>
              <a:pPr/>
              <a:t>2014/2/19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/>
              <a:pPr/>
              <a:t>‹#›</a:t>
            </a:fld>
            <a:endParaRPr lang="zh-TW"/>
          </a:p>
        </p:txBody>
      </p:sp>
      <p:sp>
        <p:nvSpPr>
          <p:cNvPr id="9" name="矩形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sz="1800"/>
          </a:p>
        </p:txBody>
      </p:sp>
    </p:spTree>
    <p:extLst>
      <p:ext uri="{BB962C8B-B14F-4D97-AF65-F5344CB8AC3E}">
        <p14:creationId xmlns="" xmlns:p14="http://schemas.microsoft.com/office/powerpoint/2010/main" val="332822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sz="180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 latinLnBrk="0">
              <a:defRPr lang="zh-TW" sz="3600">
                <a:solidFill>
                  <a:schemeClr val="bg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 latinLnBrk="0">
              <a:buNone/>
              <a:defRPr lang="zh-TW" sz="2400" b="1"/>
            </a:lvl1pPr>
            <a:lvl2pPr marL="457200" indent="0" latinLnBrk="0">
              <a:buNone/>
              <a:defRPr lang="zh-TW" sz="2000" b="1"/>
            </a:lvl2pPr>
            <a:lvl3pPr marL="914400" indent="0" latinLnBrk="0">
              <a:buNone/>
              <a:defRPr lang="zh-TW" sz="1800" b="1"/>
            </a:lvl3pPr>
            <a:lvl4pPr marL="1371600" indent="0" latinLnBrk="0">
              <a:buNone/>
              <a:defRPr lang="zh-TW" sz="1600" b="1"/>
            </a:lvl4pPr>
            <a:lvl5pPr marL="1828800" indent="0" latinLnBrk="0">
              <a:buNone/>
              <a:defRPr lang="zh-TW" sz="1600" b="1"/>
            </a:lvl5pPr>
            <a:lvl6pPr marL="2286000" indent="0" latinLnBrk="0">
              <a:buNone/>
              <a:defRPr lang="zh-TW" sz="1600" b="1"/>
            </a:lvl6pPr>
            <a:lvl7pPr marL="2743200" indent="0" latinLnBrk="0">
              <a:buNone/>
              <a:defRPr lang="zh-TW" sz="1600" b="1"/>
            </a:lvl7pPr>
            <a:lvl8pPr marL="3200400" indent="0" latinLnBrk="0">
              <a:buNone/>
              <a:defRPr lang="zh-TW" sz="1600" b="1"/>
            </a:lvl8pPr>
            <a:lvl9pPr marL="3657600" indent="0" latinLnBrk="0">
              <a:buNone/>
              <a:defRPr lang="zh-TW"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lang="zh-TW" sz="16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lang="zh-TW" sz="140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lang="zh-TW" sz="12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lang="zh-TW" sz="1100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lang="zh-TW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按一下以編輯母片文字樣式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第二層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第三層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第四層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 latinLnBrk="0">
              <a:buNone/>
              <a:defRPr lang="zh-TW" sz="2400" b="1"/>
            </a:lvl1pPr>
            <a:lvl2pPr marL="457200" indent="0" latinLnBrk="0">
              <a:buNone/>
              <a:defRPr lang="zh-TW" sz="2000" b="1"/>
            </a:lvl2pPr>
            <a:lvl3pPr marL="914400" indent="0" latinLnBrk="0">
              <a:buNone/>
              <a:defRPr lang="zh-TW" sz="1800" b="1"/>
            </a:lvl3pPr>
            <a:lvl4pPr marL="1371600" indent="0" latinLnBrk="0">
              <a:buNone/>
              <a:defRPr lang="zh-TW" sz="1600" b="1"/>
            </a:lvl4pPr>
            <a:lvl5pPr marL="1828800" indent="0" latinLnBrk="0">
              <a:buNone/>
              <a:defRPr lang="zh-TW" sz="1600" b="1"/>
            </a:lvl5pPr>
            <a:lvl6pPr marL="2286000" indent="0" latinLnBrk="0">
              <a:buNone/>
              <a:defRPr lang="zh-TW" sz="1600" b="1"/>
            </a:lvl6pPr>
            <a:lvl7pPr marL="2743200" indent="0" latinLnBrk="0">
              <a:buNone/>
              <a:defRPr lang="zh-TW" sz="1600" b="1"/>
            </a:lvl7pPr>
            <a:lvl8pPr marL="3200400" indent="0" latinLnBrk="0">
              <a:buNone/>
              <a:defRPr lang="zh-TW" sz="1600" b="1"/>
            </a:lvl8pPr>
            <a:lvl9pPr marL="3657600" indent="0" latinLnBrk="0">
              <a:buNone/>
              <a:defRPr lang="zh-TW"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lang="zh-TW" sz="16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lang="zh-TW" sz="140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lang="zh-TW" sz="12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lang="zh-TW" sz="1100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lang="zh-TW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按一下以編輯母片文字樣式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第二層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第三層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第四層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/>
              <a:pPr/>
              <a:t>2014/2/19</a:t>
            </a:fld>
            <a:endParaRPr 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/>
              <a:pPr/>
              <a:t>‹#›</a:t>
            </a:fld>
            <a:endParaRPr lang="zh-TW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sz="1800"/>
          </a:p>
        </p:txBody>
      </p:sp>
    </p:spTree>
    <p:extLst>
      <p:ext uri="{BB962C8B-B14F-4D97-AF65-F5344CB8AC3E}">
        <p14:creationId xmlns="" xmlns:p14="http://schemas.microsoft.com/office/powerpoint/2010/main" val="360602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sz="180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 latinLnBrk="0">
              <a:defRPr lang="zh-TW" sz="3600">
                <a:solidFill>
                  <a:schemeClr val="bg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/>
              <a:pPr/>
              <a:t>2014/2/19</a:t>
            </a:fld>
            <a:endParaRPr 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/>
              <a:pPr/>
              <a:t>‹#›</a:t>
            </a:fld>
            <a:endParaRPr lang="zh-TW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sz="1800"/>
          </a:p>
        </p:txBody>
      </p:sp>
    </p:spTree>
    <p:extLst>
      <p:ext uri="{BB962C8B-B14F-4D97-AF65-F5344CB8AC3E}">
        <p14:creationId xmlns="" xmlns:p14="http://schemas.microsoft.com/office/powerpoint/2010/main" val="100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/>
              <a:pPr/>
              <a:t>2014/2/19</a:t>
            </a:fld>
            <a:endParaRPr 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/>
              <a:pPr/>
              <a:t>‹#›</a:t>
            </a:fld>
            <a:endParaRPr lang="zh-TW"/>
          </a:p>
        </p:txBody>
      </p:sp>
    </p:spTree>
    <p:extLst>
      <p:ext uri="{BB962C8B-B14F-4D97-AF65-F5344CB8AC3E}">
        <p14:creationId xmlns="" xmlns:p14="http://schemas.microsoft.com/office/powerpoint/2010/main" val="403743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atinLnBrk="0">
              <a:defRPr lang="zh-TW"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lang="zh-TW" sz="16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lang="zh-TW" sz="140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lang="zh-TW" sz="12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lang="zh-TW" sz="1100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lang="zh-TW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按一下以編輯母片文字樣式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第二層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第三層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第四層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 latinLnBrk="0">
              <a:buNone/>
              <a:defRPr lang="zh-TW" sz="1600"/>
            </a:lvl1pPr>
            <a:lvl2pPr marL="457200" indent="0" latinLnBrk="0">
              <a:buNone/>
              <a:defRPr lang="zh-TW" sz="1400"/>
            </a:lvl2pPr>
            <a:lvl3pPr marL="914400" indent="0" latinLnBrk="0">
              <a:buNone/>
              <a:defRPr lang="zh-TW" sz="1200"/>
            </a:lvl3pPr>
            <a:lvl4pPr marL="1371600" indent="0" latinLnBrk="0">
              <a:buNone/>
              <a:defRPr lang="zh-TW" sz="1000"/>
            </a:lvl4pPr>
            <a:lvl5pPr marL="1828800" indent="0" latinLnBrk="0">
              <a:buNone/>
              <a:defRPr lang="zh-TW" sz="1000"/>
            </a:lvl5pPr>
            <a:lvl6pPr marL="2286000" indent="0" latinLnBrk="0">
              <a:buNone/>
              <a:defRPr lang="zh-TW" sz="1000"/>
            </a:lvl6pPr>
            <a:lvl7pPr marL="2743200" indent="0" latinLnBrk="0">
              <a:buNone/>
              <a:defRPr lang="zh-TW" sz="1000"/>
            </a:lvl7pPr>
            <a:lvl8pPr marL="3200400" indent="0" latinLnBrk="0">
              <a:buNone/>
              <a:defRPr lang="zh-TW" sz="1000"/>
            </a:lvl8pPr>
            <a:lvl9pPr marL="3657600" indent="0" latinLnBrk="0">
              <a:buNone/>
              <a:defRPr lang="zh-TW"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/>
              <a:pPr/>
              <a:t>2014/2/19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/>
              <a:pPr/>
              <a:t>‹#›</a:t>
            </a:fld>
            <a:endParaRPr lang="zh-TW"/>
          </a:p>
        </p:txBody>
      </p:sp>
    </p:spTree>
    <p:extLst>
      <p:ext uri="{BB962C8B-B14F-4D97-AF65-F5344CB8AC3E}">
        <p14:creationId xmlns="" xmlns:p14="http://schemas.microsoft.com/office/powerpoint/2010/main" val="17841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atinLnBrk="0">
              <a:defRPr lang="zh-TW"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 latinLnBrk="0">
              <a:buNone/>
              <a:defRPr lang="zh-TW" sz="3200"/>
            </a:lvl1pPr>
            <a:lvl2pPr marL="457200" indent="0" latinLnBrk="0">
              <a:buNone/>
              <a:defRPr lang="zh-TW" sz="2800"/>
            </a:lvl2pPr>
            <a:lvl3pPr marL="914400" indent="0" latinLnBrk="0">
              <a:buNone/>
              <a:defRPr lang="zh-TW" sz="2400"/>
            </a:lvl3pPr>
            <a:lvl4pPr marL="1371600" indent="0" latinLnBrk="0">
              <a:buNone/>
              <a:defRPr lang="zh-TW" sz="2000"/>
            </a:lvl4pPr>
            <a:lvl5pPr marL="1828800" indent="0" latinLnBrk="0">
              <a:buNone/>
              <a:defRPr lang="zh-TW" sz="2000"/>
            </a:lvl5pPr>
            <a:lvl6pPr marL="2286000" indent="0" latinLnBrk="0">
              <a:buNone/>
              <a:defRPr lang="zh-TW" sz="2000"/>
            </a:lvl6pPr>
            <a:lvl7pPr marL="2743200" indent="0" latinLnBrk="0">
              <a:buNone/>
              <a:defRPr lang="zh-TW" sz="2000"/>
            </a:lvl7pPr>
            <a:lvl8pPr marL="3200400" indent="0" latinLnBrk="0">
              <a:buNone/>
              <a:defRPr lang="zh-TW" sz="2000"/>
            </a:lvl8pPr>
            <a:lvl9pPr marL="3657600" indent="0" latinLnBrk="0">
              <a:buNone/>
              <a:defRPr lang="zh-TW" sz="2000"/>
            </a:lvl9pPr>
          </a:lstStyle>
          <a:p>
            <a:r>
              <a:rPr lang="zh-TW" altLang="en-US" smtClean="0"/>
              <a:t>按一下圖示以新增圖片</a:t>
            </a:r>
            <a:endParaRPr 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 latinLnBrk="0">
              <a:buNone/>
              <a:defRPr lang="zh-TW" sz="1600"/>
            </a:lvl1pPr>
            <a:lvl2pPr marL="457200" indent="0" latinLnBrk="0">
              <a:buNone/>
              <a:defRPr lang="zh-TW" sz="1400"/>
            </a:lvl2pPr>
            <a:lvl3pPr marL="914400" indent="0" latinLnBrk="0">
              <a:buNone/>
              <a:defRPr lang="zh-TW" sz="1200"/>
            </a:lvl3pPr>
            <a:lvl4pPr marL="1371600" indent="0" latinLnBrk="0">
              <a:buNone/>
              <a:defRPr lang="zh-TW" sz="1000"/>
            </a:lvl4pPr>
            <a:lvl5pPr marL="1828800" indent="0" latinLnBrk="0">
              <a:buNone/>
              <a:defRPr lang="zh-TW" sz="1000"/>
            </a:lvl5pPr>
            <a:lvl6pPr marL="2286000" indent="0" latinLnBrk="0">
              <a:buNone/>
              <a:defRPr lang="zh-TW" sz="1000"/>
            </a:lvl6pPr>
            <a:lvl7pPr marL="2743200" indent="0" latinLnBrk="0">
              <a:buNone/>
              <a:defRPr lang="zh-TW" sz="1000"/>
            </a:lvl7pPr>
            <a:lvl8pPr marL="3200400" indent="0" latinLnBrk="0">
              <a:buNone/>
              <a:defRPr lang="zh-TW" sz="1000"/>
            </a:lvl8pPr>
            <a:lvl9pPr marL="3657600" indent="0" latinLnBrk="0">
              <a:buNone/>
              <a:defRPr lang="zh-TW"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/>
              <a:pPr/>
              <a:t>2014/2/19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/>
              <a:pPr/>
              <a:t>‹#›</a:t>
            </a:fld>
            <a:endParaRPr lang="zh-TW"/>
          </a:p>
        </p:txBody>
      </p:sp>
    </p:spTree>
    <p:extLst>
      <p:ext uri="{BB962C8B-B14F-4D97-AF65-F5344CB8AC3E}">
        <p14:creationId xmlns="" xmlns:p14="http://schemas.microsoft.com/office/powerpoint/2010/main" val="316109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垂直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sz="180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 latinLnBrk="0">
              <a:defRPr lang="zh-TW" sz="3600">
                <a:solidFill>
                  <a:schemeClr val="bg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垂直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/>
              <a:pPr/>
              <a:t>2014/2/19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/>
              <a:pPr/>
              <a:t>‹#›</a:t>
            </a:fld>
            <a:endParaRPr lang="zh-TW"/>
          </a:p>
        </p:txBody>
      </p:sp>
      <p:sp>
        <p:nvSpPr>
          <p:cNvPr id="8" name="矩形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sz="1800"/>
          </a:p>
        </p:txBody>
      </p:sp>
    </p:spTree>
    <p:extLst>
      <p:ext uri="{BB962C8B-B14F-4D97-AF65-F5344CB8AC3E}">
        <p14:creationId xmlns="" xmlns:p14="http://schemas.microsoft.com/office/powerpoint/2010/main" val="59692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sz="1800"/>
          </a:p>
        </p:txBody>
      </p:sp>
      <p:sp>
        <p:nvSpPr>
          <p:cNvPr id="2" name="垂直標題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 latinLnBrk="0">
              <a:defRPr lang="zh-TW" sz="3600">
                <a:solidFill>
                  <a:schemeClr val="bg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垂直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/>
              <a:pPr/>
              <a:t>2014/2/19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/>
              <a:pPr/>
              <a:t>‹#›</a:t>
            </a:fld>
            <a:endParaRPr lang="zh-TW"/>
          </a:p>
        </p:txBody>
      </p:sp>
      <p:sp>
        <p:nvSpPr>
          <p:cNvPr id="8" name="矩形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sz="1800"/>
          </a:p>
        </p:txBody>
      </p:sp>
    </p:spTree>
    <p:extLst>
      <p:ext uri="{BB962C8B-B14F-4D97-AF65-F5344CB8AC3E}">
        <p14:creationId xmlns="" xmlns:p14="http://schemas.microsoft.com/office/powerpoint/2010/main" val="130226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/>
              <a:t>按一下以編輯母片文字樣式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zh-TW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/>
              <a:pPr/>
              <a:t>2014/2/19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lang="zh-TW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TW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/>
              <a:pPr/>
              <a:t>‹#›</a:t>
            </a:fld>
            <a:endParaRPr lang="zh-TW"/>
          </a:p>
        </p:txBody>
      </p:sp>
    </p:spTree>
    <p:extLst>
      <p:ext uri="{BB962C8B-B14F-4D97-AF65-F5344CB8AC3E}">
        <p14:creationId xmlns=""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lang="zh-TW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zh-TW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zh-TW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zh-TW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797" y="4899378"/>
            <a:ext cx="2235203" cy="195862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紅白酒入門</a:t>
            </a:r>
            <a:endParaRPr lang="zh-TW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                              </a:t>
            </a:r>
            <a:endParaRPr lang="zh-TW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088967" y="5527964"/>
            <a:ext cx="5004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教師會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6/25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品酒活動</a:t>
            </a: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18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圓頂市集</a:t>
            </a:r>
            <a:endParaRPr lang="zh-TW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4"/>
            <a:ext cx="4876800" cy="4447761"/>
          </a:xfrm>
        </p:spPr>
        <p:txBody>
          <a:bodyPr>
            <a:normAutofit/>
          </a:bodyPr>
          <a:lstStyle/>
          <a:p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圓頂市集自</a:t>
            </a:r>
            <a:r>
              <a:rPr lang="en-US" altLang="zh-TW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2005</a:t>
            </a: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年起即開始提供葡萄酒與烈酒課程，自</a:t>
            </a:r>
            <a:r>
              <a:rPr lang="en-US" altLang="zh-TW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2005</a:t>
            </a: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年至今，圓頂市集已有超過</a:t>
            </a:r>
            <a:r>
              <a:rPr lang="en-US" altLang="zh-TW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7000</a:t>
            </a: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位的學員，也是台灣地區的學生數最多，開課量最大的葡萄酒及飲食教育</a:t>
            </a: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機構。</a:t>
            </a:r>
            <a:endPara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活潑有趣的教學，旁徵博引的食材趣聞，總是讓課堂上充滿互動與笑語。</a:t>
            </a:r>
            <a:endPara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endParaRPr lang="zh-TW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endParaRPr lang="zh-TW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144" y="3617119"/>
            <a:ext cx="2645657" cy="260004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059" y="1929036"/>
            <a:ext cx="2664764" cy="42881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907338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課程介紹</a:t>
            </a:r>
            <a:r>
              <a:rPr lang="en-US" altLang="zh-TW" dirty="0" smtClean="0"/>
              <a:t>_</a:t>
            </a:r>
            <a:r>
              <a:rPr lang="zh-TW" altLang="en-US" dirty="0" smtClean="0"/>
              <a:t>紅白酒入門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40267" y="1870778"/>
            <a:ext cx="8084055" cy="4812241"/>
          </a:xfrm>
        </p:spPr>
        <p:txBody>
          <a:bodyPr>
            <a:normAutofit/>
          </a:bodyPr>
          <a:lstStyle/>
          <a:p>
            <a:r>
              <a:rPr lang="zh-TW" altLang="en-US" sz="1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入門的事最需要循規蹈矩循循善誘，我們將旁徵博引你的生活經驗和葡萄酒的骨幹基底，讓你的血脈注入葡萄酒的基因，從此不怕喝酒挑酒品酒買酒，是你新人際關係</a:t>
            </a:r>
            <a:r>
              <a:rPr lang="zh-TW" altLang="en-US" sz="12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的葡萄酒</a:t>
            </a:r>
            <a:r>
              <a:rPr lang="zh-TW" altLang="en-US" sz="1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是歐美社交的重要一環，也是很多人開始喝葡萄酒的開端，可能你對紅酒的印象並不好，喝到的都是澀澀的搞不清到底好喝在那裡；也可能你自認沒那個天份，面對要</a:t>
            </a:r>
            <a:r>
              <a:rPr lang="zh-TW" altLang="en-US" sz="12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喝葡萄酒</a:t>
            </a:r>
            <a:r>
              <a:rPr lang="zh-TW" altLang="en-US" sz="1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的場合不是乾笑就東躲西藏；或是你平常就在喝但是瞎喝一通道聽塗說傻傻分不清楚。到底要學多少東西才能優雅自在的喝杯紅酒？可以和客人朋友們談論共享？在重要場合不會失禮？本堂課讓你短短時間脫胎換骨，自信迎人。</a:t>
            </a:r>
            <a:r>
              <a:rPr lang="zh-TW" altLang="en-US" sz="12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喝葡萄酒</a:t>
            </a:r>
            <a:r>
              <a:rPr lang="zh-TW" altLang="en-US" sz="1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，真的只要一些提點，就可輕鬆又有</a:t>
            </a:r>
            <a:r>
              <a:rPr lang="zh-TW" altLang="en-US" sz="12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型。</a:t>
            </a:r>
            <a:endParaRPr lang="en-US" altLang="zh-TW" sz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1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12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基礎教學重點：讓你馬上變得架勢十足</a:t>
            </a:r>
            <a:endParaRPr lang="zh-TW" altLang="en-US" sz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12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如何開瓶取塞：優雅的開瓶法，包括認識侍者刀、割去鉛封、如何不開歪酒塞、起塞法、專業的取下酒塞、為何要聞酒塞、基本侍酒。</a:t>
            </a:r>
            <a:endParaRPr lang="zh-TW" altLang="en-US" sz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12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如何用杯：抓杯頸還是抓杯腳、如何晃杯、如何聞香、如何觀察顏色、酒淚（酒腳）是什麼、好杯子為何好。</a:t>
            </a:r>
            <a:endParaRPr lang="zh-TW" altLang="en-US" sz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12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如何品嚐：一次喝多少、喝到嘴裡後要做什麼、要找到什麼味道、呼吸與味覺</a:t>
            </a:r>
            <a:r>
              <a:rPr lang="zh-TW" altLang="en-US" sz="1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12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1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紅白酒特色：紅白酒除了色澤不一樣，當然還有更多差異性和國際品種要讓你認識</a:t>
            </a:r>
            <a:r>
              <a:rPr lang="en-US" altLang="zh-TW" sz="1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!!</a:t>
            </a:r>
          </a:p>
          <a:p>
            <a:pPr>
              <a:lnSpc>
                <a:spcPct val="120000"/>
              </a:lnSpc>
            </a:pPr>
            <a:r>
              <a:rPr lang="zh-TW" altLang="en-US" sz="1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餐酒搭配：食物與酒的化學變化，吃對食物對酒是加分，搭配的秘訣是甚麼</a:t>
            </a:r>
            <a:r>
              <a:rPr lang="en-US" altLang="zh-TW" sz="1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!</a:t>
            </a:r>
            <a:endParaRPr lang="zh-TW" altLang="en-US" sz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322" y="1833057"/>
            <a:ext cx="3258456" cy="48876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95628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講師</a:t>
            </a:r>
            <a:r>
              <a:rPr lang="zh-TW" altLang="en-US" dirty="0"/>
              <a:t>介紹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614310" y="4879816"/>
            <a:ext cx="379306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sz="1000" dirty="0" smtClean="0"/>
          </a:p>
          <a:p>
            <a:pPr>
              <a:lnSpc>
                <a:spcPct val="120000"/>
              </a:lnSpc>
            </a:pPr>
            <a:endParaRPr lang="en-US" altLang="zh-TW" sz="1000" dirty="0" smtClean="0"/>
          </a:p>
          <a:p>
            <a:pPr>
              <a:lnSpc>
                <a:spcPct val="120000"/>
              </a:lnSpc>
            </a:pPr>
            <a:endParaRPr lang="en-US" altLang="zh-TW" sz="1000" dirty="0"/>
          </a:p>
        </p:txBody>
      </p:sp>
      <p:sp>
        <p:nvSpPr>
          <p:cNvPr id="13" name="矩形 12"/>
          <p:cNvSpPr/>
          <p:nvPr/>
        </p:nvSpPr>
        <p:spPr>
          <a:xfrm>
            <a:off x="5746045" y="2463481"/>
            <a:ext cx="6096000" cy="25987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endParaRPr lang="zh-TW" altLang="en-US" sz="10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2077157" y="1779687"/>
            <a:ext cx="976488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WSET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® Educator Training </a:t>
            </a:r>
            <a:r>
              <a:rPr lang="en-US" altLang="zh-TW" dirty="0" err="1">
                <a:latin typeface="標楷體" pitchFamily="65" charset="-120"/>
                <a:ea typeface="標楷體" pitchFamily="65" charset="-120"/>
              </a:rPr>
              <a:t>Programme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 – Wine Service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台灣首位 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WSET® 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侍酒文憑認證講師</a:t>
            </a:r>
            <a:br>
              <a:rPr lang="zh-TW" altLang="en-US" dirty="0">
                <a:latin typeface="標楷體" pitchFamily="65" charset="-120"/>
                <a:ea typeface="標楷體" pitchFamily="65" charset="-120"/>
              </a:rPr>
            </a:b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WSET® Educator Training </a:t>
            </a:r>
            <a:r>
              <a:rPr lang="en-US" altLang="zh-TW" dirty="0" err="1">
                <a:latin typeface="標楷體" pitchFamily="65" charset="-120"/>
                <a:ea typeface="標楷體" pitchFamily="65" charset="-120"/>
              </a:rPr>
              <a:t>Programme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 – Wines &amp; Spirits WSET® 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葡萄酒與烈酒文憑認證講師</a:t>
            </a:r>
            <a:br>
              <a:rPr lang="zh-TW" altLang="en-US" dirty="0">
                <a:latin typeface="標楷體" pitchFamily="65" charset="-120"/>
                <a:ea typeface="標楷體" pitchFamily="65" charset="-120"/>
              </a:rPr>
            </a:b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WSET® L3 Wines &amp; Spirits - WSET® 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葡萄酒與烈酒三級文憑認證</a:t>
            </a:r>
            <a:br>
              <a:rPr lang="zh-TW" altLang="en-US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自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2010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年起，超過二十場 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WSET® 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課程之教學經驗，學生人數全台最多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侍酒師，侍酒訓練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講師、契約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侍酒師、酒窖管理及採購諮詢</a:t>
            </a:r>
            <a:br>
              <a:rPr lang="zh-TW" altLang="en-US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城邦 麥浩斯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《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每日食酒誌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》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作者 誠品選書 誠品生活風格分類榜三週入榜</a:t>
            </a:r>
            <a:br>
              <a:rPr lang="zh-TW" altLang="en-US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波爾多公會 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CIVB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．法國食品協會 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SOPEXA《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簡單．隨意．波爾多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》2010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台灣區評審 </a:t>
            </a:r>
            <a:br>
              <a:rPr lang="zh-TW" altLang="en-US" dirty="0">
                <a:latin typeface="標楷體" pitchFamily="65" charset="-120"/>
                <a:ea typeface="標楷體" pitchFamily="65" charset="-120"/>
              </a:rPr>
            </a:b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Decanter 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雜誌 國際中文版 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《Best Buy Taiwan》2011, 2012 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評審</a:t>
            </a:r>
            <a:br>
              <a:rPr lang="zh-TW" altLang="en-US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“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Best Sommelier Competition of French Wines Taiwan 2011” 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台灣最佳法國酒侍酒師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2011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競賽決賽入圍</a:t>
            </a:r>
            <a:br>
              <a:rPr lang="zh-TW" altLang="en-US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台灣侍酒師協會 創會會員，第一屆會刊總編輯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Patrick 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是 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la </a:t>
            </a:r>
            <a:r>
              <a:rPr lang="en-US" altLang="zh-TW" dirty="0" err="1">
                <a:latin typeface="標楷體" pitchFamily="65" charset="-120"/>
                <a:ea typeface="標楷體" pitchFamily="65" charset="-120"/>
              </a:rPr>
              <a:t>marche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圓頂市集的創辦人，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la </a:t>
            </a:r>
            <a:r>
              <a:rPr lang="en-US" altLang="zh-TW" dirty="0" err="1">
                <a:latin typeface="標楷體" pitchFamily="65" charset="-120"/>
                <a:ea typeface="標楷體" pitchFamily="65" charset="-120"/>
              </a:rPr>
              <a:t>marche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圓頂市集自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2003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年成立以來，不僅服務了台灣眾多喜好歐美傳統食材的消費者，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Patrick 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並且發表眾多飲食專業文章，細述傳奇食材與產區的故事與歷史，相關文章已成為餐飲學校教師指定的學生參考教材。自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2009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年起執教 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WSET® 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葡萄酒課程已連續二十期，同時辦理各種葡萄酒課程與活動，學生人數超過三千人。除了食材與葡萄酒的專業，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Patrick 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更專長在餐酒搭配及侍酒服務，多次應邀擔任各高階晚宴之餐酒管理，並於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2012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年成為台灣區首位 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WSET® 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侍酒文憑認證講師。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06" y="1779687"/>
            <a:ext cx="1837751" cy="2680053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239406" y="4730044"/>
            <a:ext cx="1837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/>
              <a:t>Patrick </a:t>
            </a:r>
            <a:r>
              <a:rPr lang="en-US" altLang="zh-TW" b="1" dirty="0" smtClean="0"/>
              <a:t>Chen</a:t>
            </a:r>
          </a:p>
          <a:p>
            <a:r>
              <a:rPr lang="zh-TW" altLang="en-US" b="1" dirty="0" smtClean="0"/>
              <a:t>陳上智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1115071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專案價</a:t>
            </a:r>
            <a:r>
              <a:rPr lang="zh-TW" altLang="en-US" dirty="0"/>
              <a:t>格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340157210"/>
              </p:ext>
            </p:extLst>
          </p:nvPr>
        </p:nvGraphicFramePr>
        <p:xfrm>
          <a:off x="4089401" y="1611772"/>
          <a:ext cx="5810956" cy="3942334"/>
        </p:xfrm>
        <a:graphic>
          <a:graphicData uri="http://schemas.openxmlformats.org/drawingml/2006/table">
            <a:tbl>
              <a:tblPr/>
              <a:tblGrid>
                <a:gridCol w="5810956"/>
              </a:tblGrid>
              <a:tr h="3942334">
                <a:tc>
                  <a:txBody>
                    <a:bodyPr/>
                    <a:lstStyle/>
                    <a:p>
                      <a:r>
                        <a:rPr lang="zh-TW" altLang="en-US" sz="1300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zh-TW" altLang="en-US" sz="1300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zh-TW" altLang="en-US" sz="1300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zh-TW" altLang="en-US" sz="1300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zh-TW" altLang="en-US" sz="1300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zh-TW" altLang="en-US" sz="1300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lang="zh-TW" altLang="en-US" sz="1300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628" marR="64628" marT="32314" marB="3231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59056621"/>
              </p:ext>
            </p:extLst>
          </p:nvPr>
        </p:nvGraphicFramePr>
        <p:xfrm>
          <a:off x="1727200" y="2063044"/>
          <a:ext cx="8128000" cy="403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619021"/>
                <a:gridCol w="1444979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項目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說明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數量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費用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講師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講師費用已包含講義及二名助教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2</a:t>
                      </a:r>
                      <a:r>
                        <a:rPr lang="zh-TW" altLang="en-US" dirty="0" smtClean="0"/>
                        <a:t>小時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C&amp;S</a:t>
                      </a:r>
                      <a:r>
                        <a:rPr lang="zh-TW" altLang="en-US" dirty="0" smtClean="0"/>
                        <a:t>標準杯租借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每人三支杯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300</a:t>
                      </a:r>
                      <a:r>
                        <a:rPr lang="zh-TW" altLang="en-US" dirty="0" smtClean="0"/>
                        <a:t>只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課程用酒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包含兩款紅酒，一款白酒。每十二人使用一套酒，共計八套。酒非無限暢飲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24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佐酒小食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包含乳酪兩款、匈牙利臘腸、果乾與核果、法國麵包。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臘腸</a:t>
                      </a:r>
                      <a:r>
                        <a:rPr lang="en-US" altLang="zh-TW" dirty="0" smtClean="0"/>
                        <a:t>:500</a:t>
                      </a:r>
                      <a:r>
                        <a:rPr lang="zh-TW" altLang="en-US" dirty="0" smtClean="0"/>
                        <a:t>公克；乳酪兩款共兩公斤</a:t>
                      </a:r>
                      <a:r>
                        <a:rPr lang="en-US" altLang="zh-TW" dirty="0" smtClean="0"/>
                        <a:t>;</a:t>
                      </a:r>
                      <a:r>
                        <a:rPr lang="zh-TW" altLang="en-US" dirty="0" smtClean="0"/>
                        <a:t>果仁與果乾約三公斤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05547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酒單與搭酒小食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211918" y="1882069"/>
            <a:ext cx="3895372" cy="4351338"/>
          </a:xfrm>
        </p:spPr>
        <p:txBody>
          <a:bodyPr>
            <a:noAutofit/>
          </a:bodyPr>
          <a:lstStyle/>
          <a:p>
            <a:r>
              <a:rPr lang="zh-TW" altLang="en-US" sz="12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愛曼托乳酪可說是乳酪圖案的代表，卡通中所繪畫的乳酪有著乳黃色的內蕊，佈滿大大小小的氣孔洞眼，即是愛曼托乳酪乳酪的特色。原產於瑞士阿爾卑斯山區，屬半硬質乳酪，口感溫和，可做三明治、沙拉，也可以融化後沾麵包吃</a:t>
            </a:r>
            <a:r>
              <a:rPr lang="zh-TW" altLang="en-US" sz="1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12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1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布</a:t>
            </a:r>
            <a:r>
              <a:rPr lang="zh-TW" altLang="en-US" sz="12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里乳酪外表包覆著一層白黴，鹹味和乳香外還帶有一絲氨味和蘑菇味，隨著時間熟成風味會變得濃郁。聖皮諾布里起司，口感細緻柔滑，完全展現了布里乳酪的法式傳統風貌，配上香味較濃的紅白酒搭配很適合。也可以與切片的梨子、核果、橄欖、果乾一同食用，當做派對小點</a:t>
            </a:r>
            <a:r>
              <a:rPr lang="zh-TW" altLang="en-US" sz="1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12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200" b="1" dirty="0" err="1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Cervelat</a:t>
            </a:r>
            <a:r>
              <a:rPr lang="zh-TW" altLang="en-US" sz="12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是一種歐洲香腸的統稱，各國的名稱及製法均有不同，通常以豬肉、牛肉、培根加鹽灌製，並會以大蒜或是芥末子調味，冷燻一天後製成。可以生食。作為三明治的夾料，配食麵包等</a:t>
            </a:r>
            <a:r>
              <a:rPr lang="zh-TW" altLang="en-US" sz="1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12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5" y="1816931"/>
            <a:ext cx="1324547" cy="132454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84" y="3497378"/>
            <a:ext cx="1397233" cy="139723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85" y="5074090"/>
            <a:ext cx="1381396" cy="1381396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7789332" y="1486958"/>
            <a:ext cx="390595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 err="1">
                <a:latin typeface="標楷體" pitchFamily="65" charset="-120"/>
                <a:ea typeface="標楷體" pitchFamily="65" charset="-120"/>
              </a:rPr>
              <a:t>Morande</a:t>
            </a:r>
            <a:r>
              <a:rPr lang="en-US" altLang="zh-TW" sz="1200" b="1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1200" b="1" dirty="0" err="1">
                <a:latin typeface="標楷體" pitchFamily="65" charset="-120"/>
                <a:ea typeface="標楷體" pitchFamily="65" charset="-120"/>
              </a:rPr>
              <a:t>Pionero</a:t>
            </a:r>
            <a:r>
              <a:rPr lang="en-US" altLang="zh-TW" sz="1200" b="1" dirty="0">
                <a:latin typeface="標楷體" pitchFamily="65" charset="-120"/>
                <a:ea typeface="標楷體" pitchFamily="65" charset="-120"/>
              </a:rPr>
              <a:t>(Merlot)</a:t>
            </a:r>
            <a:endParaRPr lang="en-US" altLang="zh-TW" sz="12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200" b="1" dirty="0" smtClean="0">
                <a:latin typeface="標楷體" pitchFamily="65" charset="-120"/>
                <a:ea typeface="標楷體" pitchFamily="65" charset="-120"/>
              </a:rPr>
              <a:t>果實</a:t>
            </a:r>
            <a:r>
              <a:rPr lang="zh-TW" altLang="en-US" sz="1200" b="1" dirty="0">
                <a:latin typeface="標楷體" pitchFamily="65" charset="-120"/>
                <a:ea typeface="標楷體" pitchFamily="65" charset="-120"/>
              </a:rPr>
              <a:t>源自智利拉貝爾河谷</a:t>
            </a:r>
            <a:r>
              <a:rPr lang="en-US" altLang="zh-TW" sz="12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1200" b="1" dirty="0" err="1">
                <a:latin typeface="標楷體" pitchFamily="65" charset="-120"/>
                <a:ea typeface="標楷體" pitchFamily="65" charset="-120"/>
              </a:rPr>
              <a:t>Rapel</a:t>
            </a:r>
            <a:r>
              <a:rPr lang="en-US" altLang="zh-TW" sz="1200" b="1" dirty="0">
                <a:latin typeface="標楷體" pitchFamily="65" charset="-120"/>
                <a:ea typeface="標楷體" pitchFamily="65" charset="-120"/>
              </a:rPr>
              <a:t> Valley)</a:t>
            </a:r>
            <a:r>
              <a:rPr lang="zh-TW" altLang="en-US" sz="1200" b="1" dirty="0">
                <a:latin typeface="標楷體" pitchFamily="65" charset="-120"/>
                <a:ea typeface="標楷體" pitchFamily="65" charset="-120"/>
              </a:rPr>
              <a:t>的葡萄園。由人工的細心採收，接著去梗、壓碎，保留最完整的果實。在進行發酵前冷浸四到七天，封存果香，繼而進行十五天的發酵，接著由蘋果乳酸自然發酵。酒液分別陳置於不鏽鋼與木桶經數月後裝瓶</a:t>
            </a:r>
            <a:r>
              <a:rPr lang="zh-TW" altLang="en-US" sz="12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12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50000"/>
              </a:lnSpc>
            </a:pPr>
            <a:endParaRPr lang="en-US" altLang="zh-TW" sz="1200" b="1" dirty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標楷體" pitchFamily="65" charset="-120"/>
                <a:ea typeface="標楷體" pitchFamily="65" charset="-120"/>
              </a:rPr>
              <a:t>PORTA </a:t>
            </a:r>
            <a:r>
              <a:rPr lang="en-US" altLang="zh-TW" sz="1200" b="1" dirty="0" err="1">
                <a:latin typeface="標楷體" pitchFamily="65" charset="-120"/>
                <a:ea typeface="標楷體" pitchFamily="65" charset="-120"/>
              </a:rPr>
              <a:t>Reserva</a:t>
            </a:r>
            <a:r>
              <a:rPr lang="en-US" altLang="zh-TW" sz="1200" b="1" dirty="0">
                <a:latin typeface="標楷體" pitchFamily="65" charset="-120"/>
                <a:ea typeface="標楷體" pitchFamily="65" charset="-120"/>
              </a:rPr>
              <a:t> Cabernet Sauvignon </a:t>
            </a:r>
            <a:endParaRPr lang="en-US" altLang="zh-TW" sz="12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200" b="1" dirty="0" smtClean="0">
                <a:latin typeface="標楷體" pitchFamily="65" charset="-120"/>
                <a:ea typeface="標楷體" pitchFamily="65" charset="-120"/>
              </a:rPr>
              <a:t>清澈</a:t>
            </a:r>
            <a:r>
              <a:rPr lang="zh-TW" altLang="en-US" sz="1200" b="1" dirty="0">
                <a:latin typeface="標楷體" pitchFamily="65" charset="-120"/>
                <a:ea typeface="標楷體" pitchFamily="65" charset="-120"/>
              </a:rPr>
              <a:t>的紅寶石和紫羅蘭深沉的紅。果香明顯，帶有濃郁的薄荷、青草和梅子等多變的氣味。酒體飽滿、口感柔順具有高雅的香草味，在法國橡木桶中陳年，使整體口感十分協調。適合搭配口味較重之料理</a:t>
            </a:r>
            <a:r>
              <a:rPr lang="zh-TW" altLang="en-US" sz="12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12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50000"/>
              </a:lnSpc>
            </a:pPr>
            <a:endParaRPr lang="en-US" altLang="zh-TW" sz="12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50000"/>
              </a:lnSpc>
            </a:pPr>
            <a:endParaRPr lang="en-US" altLang="zh-TW" sz="1200" b="1" dirty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標楷體" pitchFamily="65" charset="-120"/>
                <a:ea typeface="標楷體" pitchFamily="65" charset="-120"/>
              </a:rPr>
              <a:t>McManis Chardonnay</a:t>
            </a:r>
            <a:endParaRPr lang="en-US" altLang="zh-TW" sz="12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200" b="1" dirty="0" smtClean="0">
                <a:latin typeface="標楷體" pitchFamily="65" charset="-120"/>
                <a:ea typeface="標楷體" pitchFamily="65" charset="-120"/>
              </a:rPr>
              <a:t>夾雜</a:t>
            </a:r>
            <a:r>
              <a:rPr lang="zh-TW" altLang="en-US" sz="1200" b="1" dirty="0">
                <a:latin typeface="標楷體" pitchFamily="65" charset="-120"/>
                <a:ea typeface="標楷體" pitchFamily="65" charset="-120"/>
              </a:rPr>
              <a:t>梨子、青蘋果、哈蜜瓜的複合式瓜果類甜美香氣，還有法國夏布利獨有的輕微硝煙味，加上纖細的口感，以及果香綿長的餘韻</a:t>
            </a:r>
            <a:r>
              <a:rPr lang="zh-TW" altLang="en-US" sz="1200" b="1" dirty="0" smtClean="0">
                <a:latin typeface="標楷體" pitchFamily="65" charset="-120"/>
                <a:ea typeface="標楷體" pitchFamily="65" charset="-120"/>
              </a:rPr>
              <a:t>，權威</a:t>
            </a:r>
            <a:r>
              <a:rPr lang="zh-TW" altLang="en-US" sz="1200" b="1" dirty="0">
                <a:latin typeface="標楷體" pitchFamily="65" charset="-120"/>
                <a:ea typeface="標楷體" pitchFamily="65" charset="-120"/>
              </a:rPr>
              <a:t>酒評家</a:t>
            </a:r>
            <a:r>
              <a:rPr lang="en-US" altLang="zh-TW" sz="1200" b="1" dirty="0">
                <a:latin typeface="標楷體" pitchFamily="65" charset="-120"/>
                <a:ea typeface="標楷體" pitchFamily="65" charset="-120"/>
              </a:rPr>
              <a:t>Robert Parker</a:t>
            </a:r>
            <a:r>
              <a:rPr lang="zh-TW" altLang="en-US" sz="1200" b="1" dirty="0">
                <a:latin typeface="標楷體" pitchFamily="65" charset="-120"/>
                <a:ea typeface="標楷體" pitchFamily="65" charset="-120"/>
              </a:rPr>
              <a:t>會對這個酒莊推崇備至。</a:t>
            </a:r>
          </a:p>
          <a:p>
            <a:r>
              <a:rPr lang="zh-TW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zh-TW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US" altLang="zh-TW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TW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650" y="3374229"/>
            <a:ext cx="479600" cy="152038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131" r="32678"/>
          <a:stretch/>
        </p:blipFill>
        <p:spPr>
          <a:xfrm>
            <a:off x="6897424" y="1486958"/>
            <a:ext cx="573616" cy="163001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997" y="5074090"/>
            <a:ext cx="917678" cy="172317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00705792"/>
      </p:ext>
    </p:extLst>
  </p:cSld>
  <p:clrMapOvr>
    <a:masterClrMapping/>
  </p:clrMapOvr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elcomeDoc" id="{E1E7EDF9-8B79-4E5D-B508-2301E35CD219}" vid="{4342E303-0389-44F2-B6F0-C13C203CC5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8DBC0A1-66E1-4B9D-88C2-9B3A32A214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歡迎使用 PowerPoint</Template>
  <TotalTime>0</TotalTime>
  <Words>871</Words>
  <Application>Microsoft Office PowerPoint</Application>
  <PresentationFormat>自訂</PresentationFormat>
  <Paragraphs>52</Paragraphs>
  <Slides>6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WelcomeDoc</vt:lpstr>
      <vt:lpstr>紅白酒入門</vt:lpstr>
      <vt:lpstr>圓頂市集</vt:lpstr>
      <vt:lpstr>課程介紹_紅白酒入門</vt:lpstr>
      <vt:lpstr>講師介紹</vt:lpstr>
      <vt:lpstr>專案價格</vt:lpstr>
      <vt:lpstr>酒單與搭酒小食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2014-01-10T07:59:31Z</dcterms:created>
  <dcterms:modified xsi:type="dcterms:W3CDTF">2014-06-12T06:17:18Z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TC029239449991</vt:lpwstr>
  </property>
</Properties>
</file>